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316" r:id="rId3"/>
    <p:sldId id="325" r:id="rId4"/>
    <p:sldId id="259" r:id="rId5"/>
    <p:sldId id="320" r:id="rId6"/>
    <p:sldId id="302" r:id="rId7"/>
    <p:sldId id="303" r:id="rId8"/>
    <p:sldId id="305" r:id="rId9"/>
    <p:sldId id="313" r:id="rId10"/>
    <p:sldId id="317" r:id="rId11"/>
    <p:sldId id="322" r:id="rId12"/>
    <p:sldId id="308" r:id="rId13"/>
    <p:sldId id="309" r:id="rId14"/>
    <p:sldId id="329" r:id="rId15"/>
    <p:sldId id="275" r:id="rId16"/>
    <p:sldId id="310" r:id="rId17"/>
    <p:sldId id="324" r:id="rId18"/>
    <p:sldId id="326" r:id="rId19"/>
    <p:sldId id="33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94B8A-79D7-45EB-B00F-BCB5B1B91B61}" type="datetimeFigureOut">
              <a:rPr lang="en-US" smtClean="0"/>
              <a:t>2014-12-15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58DB-6E7C-45AC-B17F-78371C1B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21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94B8A-79D7-45EB-B00F-BCB5B1B91B61}" type="datetimeFigureOut">
              <a:rPr lang="en-US" smtClean="0"/>
              <a:t>2014-12-15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58DB-6E7C-45AC-B17F-78371C1B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35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94B8A-79D7-45EB-B00F-BCB5B1B91B61}" type="datetimeFigureOut">
              <a:rPr lang="en-US" smtClean="0"/>
              <a:t>2014-12-15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58DB-6E7C-45AC-B17F-78371C1B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85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94B8A-79D7-45EB-B00F-BCB5B1B91B61}" type="datetimeFigureOut">
              <a:rPr lang="en-US" smtClean="0"/>
              <a:t>2014-12-15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58DB-6E7C-45AC-B17F-78371C1B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05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94B8A-79D7-45EB-B00F-BCB5B1B91B61}" type="datetimeFigureOut">
              <a:rPr lang="en-US" smtClean="0"/>
              <a:t>2014-12-15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58DB-6E7C-45AC-B17F-78371C1B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84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94B8A-79D7-45EB-B00F-BCB5B1B91B61}" type="datetimeFigureOut">
              <a:rPr lang="en-US" smtClean="0"/>
              <a:t>2014-12-15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58DB-6E7C-45AC-B17F-78371C1B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94B8A-79D7-45EB-B00F-BCB5B1B91B61}" type="datetimeFigureOut">
              <a:rPr lang="en-US" smtClean="0"/>
              <a:t>2014-12-15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58DB-6E7C-45AC-B17F-78371C1B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63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94B8A-79D7-45EB-B00F-BCB5B1B91B61}" type="datetimeFigureOut">
              <a:rPr lang="en-US" smtClean="0"/>
              <a:t>2014-12-15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58DB-6E7C-45AC-B17F-78371C1B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29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94B8A-79D7-45EB-B00F-BCB5B1B91B61}" type="datetimeFigureOut">
              <a:rPr lang="en-US" smtClean="0"/>
              <a:t>2014-12-15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58DB-6E7C-45AC-B17F-78371C1B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5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94B8A-79D7-45EB-B00F-BCB5B1B91B61}" type="datetimeFigureOut">
              <a:rPr lang="en-US" smtClean="0"/>
              <a:t>2014-12-15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58DB-6E7C-45AC-B17F-78371C1B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35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94B8A-79D7-45EB-B00F-BCB5B1B91B61}" type="datetimeFigureOut">
              <a:rPr lang="en-US" smtClean="0"/>
              <a:t>2014-12-15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58DB-6E7C-45AC-B17F-78371C1B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72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94B8A-79D7-45EB-B00F-BCB5B1B91B61}" type="datetimeFigureOut">
              <a:rPr lang="en-US" smtClean="0"/>
              <a:t>2014-12-15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358DB-6E7C-45AC-B17F-78371C1B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85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4800" dirty="0" smtClean="0">
                <a:solidFill>
                  <a:srgbClr val="FF0000"/>
                </a:solidFill>
                <a:cs typeface="B Titr" panose="00000700000000000000" pitchFamily="2" charset="-78"/>
              </a:rPr>
              <a:t>زینت در قرآن</a:t>
            </a:r>
            <a:endParaRPr lang="en-US" sz="48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8631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3768" y="1600200"/>
            <a:ext cx="6203032" cy="4853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a-IR" sz="4400" dirty="0" smtClean="0">
              <a:cs typeface="B Titr" panose="00000700000000000000" pitchFamily="2" charset="-78"/>
            </a:endParaRPr>
          </a:p>
          <a:p>
            <a:pPr marL="0" indent="0" algn="ctr">
              <a:buNone/>
            </a:pPr>
            <a:endParaRPr lang="fa-IR" sz="4400" dirty="0">
              <a:cs typeface="B Titr" panose="00000700000000000000" pitchFamily="2" charset="-78"/>
            </a:endParaRPr>
          </a:p>
          <a:p>
            <a:pPr marL="0" indent="0" algn="ctr">
              <a:buNone/>
            </a:pPr>
            <a:endParaRPr lang="fa-IR" sz="4400" dirty="0" smtClean="0">
              <a:cs typeface="B Titr" panose="00000700000000000000" pitchFamily="2" charset="-78"/>
            </a:endParaRPr>
          </a:p>
          <a:p>
            <a:pPr marL="0" indent="0" algn="ctr">
              <a:buNone/>
            </a:pPr>
            <a:endParaRPr lang="fa-IR" sz="4400" dirty="0">
              <a:cs typeface="B Titr" panose="00000700000000000000" pitchFamily="2" charset="-78"/>
            </a:endParaRPr>
          </a:p>
          <a:p>
            <a:pPr marL="0" indent="0" algn="ctr">
              <a:buNone/>
            </a:pPr>
            <a:endParaRPr lang="fa-IR" sz="4400" dirty="0" smtClean="0">
              <a:cs typeface="B Titr" panose="00000700000000000000" pitchFamily="2" charset="-78"/>
            </a:endParaRPr>
          </a:p>
          <a:p>
            <a:pPr marL="0" indent="0" algn="ctr">
              <a:buNone/>
            </a:pPr>
            <a:r>
              <a:rPr lang="fa-IR" sz="4400" dirty="0" smtClean="0">
                <a:cs typeface="B Titr" panose="00000700000000000000" pitchFamily="2" charset="-78"/>
              </a:rPr>
              <a:t>خدا زینت می دهد:</a:t>
            </a:r>
            <a:endParaRPr lang="en-US" sz="44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0077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584176"/>
          </a:xfrm>
        </p:spPr>
        <p:txBody>
          <a:bodyPr>
            <a:normAutofit/>
          </a:bodyPr>
          <a:lstStyle/>
          <a:p>
            <a:r>
              <a:rPr lang="fa-IR" sz="4800" dirty="0" smtClean="0">
                <a:solidFill>
                  <a:srgbClr val="FF0000"/>
                </a:solidFill>
                <a:cs typeface="B Titr" pitchFamily="2" charset="-78"/>
              </a:rPr>
              <a:t>ایمان</a:t>
            </a:r>
            <a:r>
              <a:rPr lang="fa-IR" sz="4800" dirty="0">
                <a:solidFill>
                  <a:srgbClr val="FF0000"/>
                </a:solidFill>
                <a:cs typeface="B Titr" pitchFamily="2" charset="-78"/>
              </a:rPr>
              <a:t/>
            </a:r>
            <a:br>
              <a:rPr lang="fa-IR" sz="4800" dirty="0">
                <a:solidFill>
                  <a:srgbClr val="FF0000"/>
                </a:solidFill>
                <a:cs typeface="B Titr" pitchFamily="2" charset="-78"/>
              </a:rPr>
            </a:br>
            <a:endParaRPr lang="fa-IR" sz="48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 rtl="1">
              <a:buNone/>
            </a:pPr>
            <a:endParaRPr lang="fa-IR" dirty="0" smtClean="0">
              <a:solidFill>
                <a:srgbClr val="FFFF00"/>
              </a:solidFill>
              <a:cs typeface="B Titr" pitchFamily="2" charset="-78"/>
            </a:endParaRPr>
          </a:p>
          <a:p>
            <a:pPr algn="ctr" rtl="1">
              <a:buNone/>
            </a:pPr>
            <a:endParaRPr lang="fa-IR" sz="5400" dirty="0" smtClean="0">
              <a:solidFill>
                <a:srgbClr val="FFFF00"/>
              </a:solidFill>
              <a:cs typeface="B Titr" pitchFamily="2" charset="-78"/>
            </a:endParaRPr>
          </a:p>
          <a:p>
            <a:pPr algn="ctr" rtl="1">
              <a:buNone/>
            </a:pPr>
            <a:r>
              <a:rPr lang="fa-IR" sz="54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ليكن </a:t>
            </a:r>
            <a:r>
              <a:rPr lang="fa-IR" sz="5400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خدا ايمان را براى شما دوست‏داشتنى گردانيد و آن را در دلهاى شما بياراست و كفر و پليدكارى و سركشى را در نظرتان ناخوشايند ساخت </a:t>
            </a:r>
            <a:r>
              <a:rPr lang="fa-IR" sz="4000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(حجرات، 8)</a:t>
            </a:r>
            <a:endParaRPr lang="fa-IR" sz="5400" dirty="0" smtClean="0">
              <a:solidFill>
                <a:srgbClr val="FFFF00"/>
              </a:solidFill>
              <a:cs typeface="B Titr" pitchFamily="2" charset="-78"/>
            </a:endParaRPr>
          </a:p>
        </p:txBody>
      </p:sp>
      <p:pic>
        <p:nvPicPr>
          <p:cNvPr id="5" name="49_hojorat-cut-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40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4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fa-IR" dirty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 در حقيقت، آسمان دنيا را با چراغهايى زينت </a:t>
            </a:r>
            <a:r>
              <a:rPr lang="fa-IR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داديم </a:t>
            </a:r>
            <a:r>
              <a:rPr lang="fa-IR" sz="3200" dirty="0" smtClean="0">
                <a:solidFill>
                  <a:srgbClr val="FFFF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(ملک، 5)</a:t>
            </a:r>
            <a:endParaRPr lang="en-US" sz="3200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1" spc="50" dirty="0" smtClean="0">
              <a:ln w="5715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  <a:p>
            <a:pPr marL="0" indent="0" algn="ctr">
              <a:buNone/>
            </a:pPr>
            <a:endParaRPr lang="fa-IR" sz="4400" b="1" spc="50" dirty="0" smtClean="0">
              <a:ln w="5715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  <a:p>
            <a:pPr marL="0" indent="0" algn="ctr">
              <a:buNone/>
            </a:pPr>
            <a:r>
              <a:rPr lang="fa-IR" sz="4400" b="1" spc="50" dirty="0" smtClean="0">
                <a:ln w="5715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آسمــــان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64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/>
          </a:bodyPr>
          <a:lstStyle/>
          <a:p>
            <a:r>
              <a:rPr lang="fa-IR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در حقيقت، ما آنچه را كه بر زمين است، زيورى براى آن قرار </a:t>
            </a:r>
            <a:r>
              <a:rPr lang="fa-IR" b="1" dirty="0" smtClean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داديم </a:t>
            </a:r>
            <a:r>
              <a:rPr lang="fa-IR" sz="2400" b="1" dirty="0" smtClean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(کهف، 7)</a:t>
            </a:r>
            <a:endParaRPr lang="en-US" b="1" dirty="0">
              <a:solidFill>
                <a:srgbClr val="FF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a-IR" sz="4400" b="1" spc="50" dirty="0" smtClean="0">
              <a:ln w="5715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  <a:p>
            <a:pPr marL="0" indent="0">
              <a:buNone/>
            </a:pPr>
            <a:endParaRPr lang="fa-IR" sz="4400" b="1" spc="50" dirty="0" smtClean="0">
              <a:ln w="5715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  <a:p>
            <a:pPr marL="0" indent="0">
              <a:buNone/>
            </a:pPr>
            <a:endParaRPr lang="fa-IR" sz="4400" b="1" spc="50" dirty="0">
              <a:ln w="5715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  <a:p>
            <a:pPr marL="0" indent="0">
              <a:buNone/>
            </a:pPr>
            <a:endParaRPr lang="fa-IR" sz="4400" b="1" spc="50" dirty="0" smtClean="0">
              <a:ln w="5715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  <a:p>
            <a:pPr marL="0" indent="0">
              <a:buNone/>
            </a:pPr>
            <a:r>
              <a:rPr lang="fa-IR" sz="4400" b="1" spc="50" dirty="0" smtClean="0">
                <a:ln w="5715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همه چیزهای روی زمین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8468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fa-IR" dirty="0">
                <a:solidFill>
                  <a:srgbClr val="FFFF00"/>
                </a:solidFill>
                <a:cs typeface="B Titr" panose="00000700000000000000" pitchFamily="2" charset="-78"/>
              </a:rPr>
              <a:t>برای ما چه کسی دنیا را زینت می دهد</a:t>
            </a:r>
            <a:r>
              <a:rPr lang="fa-IR" dirty="0" smtClean="0">
                <a:solidFill>
                  <a:srgbClr val="FFFF00"/>
                </a:solidFill>
                <a:cs typeface="B Titr" panose="00000700000000000000" pitchFamily="2" charset="-78"/>
              </a:rPr>
              <a:t>؟</a:t>
            </a:r>
            <a:endParaRPr lang="en-US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a-IR" sz="4000" dirty="0" smtClean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marL="0" indent="0" algn="ctr">
              <a:buNone/>
            </a:pPr>
            <a:r>
              <a:rPr lang="fa-IR" sz="4400" dirty="0" smtClean="0">
                <a:solidFill>
                  <a:srgbClr val="FFFF00"/>
                </a:solidFill>
                <a:cs typeface="B Titr" panose="00000700000000000000" pitchFamily="2" charset="-78"/>
              </a:rPr>
              <a:t>خدا یا شیطان؟</a:t>
            </a:r>
          </a:p>
          <a:p>
            <a:pPr marL="0" indent="0" algn="ctr">
              <a:buNone/>
            </a:pPr>
            <a:endParaRPr lang="fa-IR" sz="4000" dirty="0" smtClean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marL="0" indent="0" algn="ctr">
              <a:buNone/>
            </a:pPr>
            <a:r>
              <a:rPr lang="fa-IR" sz="4400" dirty="0" smtClean="0">
                <a:solidFill>
                  <a:srgbClr val="FF0000"/>
                </a:solidFill>
                <a:cs typeface="B Titr" panose="00000700000000000000" pitchFamily="2" charset="-78"/>
              </a:rPr>
              <a:t>اگر از خدا غافل شوی شیطان </a:t>
            </a:r>
          </a:p>
          <a:p>
            <a:pPr marL="0" indent="0" algn="ctr">
              <a:buNone/>
            </a:pPr>
            <a:r>
              <a:rPr lang="fa-IR" sz="4400" dirty="0" smtClean="0">
                <a:solidFill>
                  <a:srgbClr val="FF0000"/>
                </a:solidFill>
                <a:cs typeface="B Titr" panose="00000700000000000000" pitchFamily="2" charset="-78"/>
              </a:rPr>
              <a:t>و اگر </a:t>
            </a:r>
            <a:r>
              <a:rPr lang="fa-IR" sz="4400" dirty="0" smtClean="0">
                <a:solidFill>
                  <a:srgbClr val="FF0000"/>
                </a:solidFill>
                <a:cs typeface="B Titr" panose="00000700000000000000" pitchFamily="2" charset="-78"/>
              </a:rPr>
              <a:t>خدا </a:t>
            </a:r>
            <a:r>
              <a:rPr lang="fa-IR" sz="4400" dirty="0" smtClean="0">
                <a:solidFill>
                  <a:srgbClr val="FF0000"/>
                </a:solidFill>
                <a:cs typeface="B Titr" panose="00000700000000000000" pitchFamily="2" charset="-78"/>
              </a:rPr>
              <a:t>را در آنها ببینی خدا</a:t>
            </a:r>
            <a:endParaRPr lang="en-US" sz="44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7745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10" y="2243120"/>
            <a:ext cx="8043890" cy="3554419"/>
          </a:xfrm>
        </p:spPr>
        <p:txBody>
          <a:bodyPr/>
          <a:lstStyle/>
          <a:p>
            <a:pPr algn="just" rtl="1">
              <a:buNone/>
            </a:pPr>
            <a:r>
              <a:rPr lang="fa-IR" dirty="0" smtClean="0">
                <a:cs typeface="B Nazanin" pitchFamily="2" charset="-78"/>
              </a:rPr>
              <a:t>   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654" y="126759"/>
            <a:ext cx="8880202" cy="6673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2987824" y="969018"/>
            <a:ext cx="62646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fa-IR" sz="3600" dirty="0" smtClean="0">
                <a:solidFill>
                  <a:srgbClr val="FF0000"/>
                </a:solidFill>
                <a:cs typeface="B Titr" panose="00000700000000000000" pitchFamily="2" charset="-78"/>
              </a:rPr>
              <a:t>             </a:t>
            </a:r>
            <a:r>
              <a:rPr lang="fa-IR" sz="3600" dirty="0" smtClean="0">
                <a:solidFill>
                  <a:srgbClr val="7030A0"/>
                </a:solidFill>
                <a:cs typeface="B Titr" panose="00000700000000000000" pitchFamily="2" charset="-78"/>
              </a:rPr>
              <a:t>آیا بهره بردن</a:t>
            </a:r>
            <a:r>
              <a:rPr lang="fa-IR" sz="4400" dirty="0" smtClean="0">
                <a:solidFill>
                  <a:srgbClr val="7030A0"/>
                </a:solidFill>
                <a:cs typeface="B Titr" panose="00000700000000000000" pitchFamily="2" charset="-78"/>
              </a:rPr>
              <a:t> از </a:t>
            </a:r>
          </a:p>
          <a:p>
            <a:pPr lvl="0" algn="ctr" rtl="1"/>
            <a:r>
              <a:rPr lang="fa-IR" sz="4400" dirty="0" smtClean="0">
                <a:solidFill>
                  <a:srgbClr val="7030A0"/>
                </a:solidFill>
                <a:cs typeface="B Titr" panose="00000700000000000000" pitchFamily="2" charset="-78"/>
              </a:rPr>
              <a:t> زینت های دنیایی مشکلی دارد؟ </a:t>
            </a:r>
          </a:p>
          <a:p>
            <a:pPr lvl="0" algn="ctr" rtl="1"/>
            <a:r>
              <a:rPr lang="fa-IR" sz="4400" dirty="0" smtClean="0"/>
              <a:t> </a:t>
            </a:r>
            <a:r>
              <a:rPr lang="fa-IR" sz="4400" b="1" dirty="0">
                <a:solidFill>
                  <a:srgbClr val="00B05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fa-IR" sz="4000" b="1" dirty="0">
                <a:solidFill>
                  <a:srgbClr val="7030A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بگو: چه كسى زينت‏هاى خدا را كه براى بندگان خود آفريده حرام كرده و از صرف رزق حلال و پاكيزه منع </a:t>
            </a:r>
            <a:r>
              <a:rPr lang="fa-IR" sz="4000" b="1" dirty="0" smtClean="0">
                <a:solidFill>
                  <a:srgbClr val="7030A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كرده؟ بگو: اين نعمتها </a:t>
            </a:r>
            <a:r>
              <a:rPr lang="fa-IR" sz="4000" b="1" dirty="0">
                <a:solidFill>
                  <a:srgbClr val="7030A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در </a:t>
            </a:r>
            <a:r>
              <a:rPr lang="fa-IR" sz="4000" b="1" dirty="0" smtClean="0">
                <a:solidFill>
                  <a:srgbClr val="7030A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روز قیامت خاص کسانی است که در دنیا ایمان آورده اند </a:t>
            </a:r>
            <a:r>
              <a:rPr lang="fa-IR" sz="2400" b="1" dirty="0" smtClean="0">
                <a:solidFill>
                  <a:srgbClr val="7030A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(أعراف، 32)</a:t>
            </a:r>
            <a:endParaRPr lang="fa-IR" sz="2400" b="1" dirty="0">
              <a:solidFill>
                <a:srgbClr val="7030A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06946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FF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987824" y="3573016"/>
            <a:ext cx="3456384" cy="1584176"/>
          </a:xfrm>
          <a:prstGeom prst="roundRect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>هدف خدا </a:t>
            </a:r>
          </a:p>
          <a:p>
            <a:pPr algn="ctr"/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>از آفریدن زیبایی ها؟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8" name="Round Same Side Corner Rectangle 7"/>
          <p:cNvSpPr/>
          <p:nvPr/>
        </p:nvSpPr>
        <p:spPr>
          <a:xfrm>
            <a:off x="971600" y="404664"/>
            <a:ext cx="7200800" cy="1584176"/>
          </a:xfrm>
          <a:prstGeom prst="round2Same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 smtClean="0">
                <a:solidFill>
                  <a:srgbClr val="FF0000"/>
                </a:solidFill>
                <a:latin typeface="Traditional Arabic" panose="02020603050405020304" pitchFamily="18" charset="-78"/>
                <a:ea typeface="+mj-ea"/>
                <a:cs typeface="B Titr" panose="00000700000000000000" pitchFamily="2" charset="-78"/>
              </a:rPr>
              <a:t>برای امتحان و آزمایش </a:t>
            </a:r>
            <a:r>
              <a:rPr lang="fa-IR" sz="2800" dirty="0" smtClean="0">
                <a:solidFill>
                  <a:srgbClr val="FF0000"/>
                </a:solidFill>
                <a:latin typeface="Traditional Arabic" panose="02020603050405020304" pitchFamily="18" charset="-78"/>
                <a:ea typeface="+mj-ea"/>
                <a:cs typeface="B Titr" panose="00000700000000000000" pitchFamily="2" charset="-78"/>
              </a:rPr>
              <a:t>(کهف</a:t>
            </a:r>
            <a:r>
              <a:rPr lang="fa-IR" sz="2800" dirty="0">
                <a:solidFill>
                  <a:srgbClr val="FF0000"/>
                </a:solidFill>
                <a:latin typeface="Traditional Arabic" panose="02020603050405020304" pitchFamily="18" charset="-78"/>
                <a:ea typeface="+mj-ea"/>
                <a:cs typeface="B Titr" panose="00000700000000000000" pitchFamily="2" charset="-78"/>
              </a:rPr>
              <a:t>، 7)</a:t>
            </a:r>
            <a:endParaRPr lang="en-US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7837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Autofit/>
          </a:bodyPr>
          <a:lstStyle/>
          <a:p>
            <a:r>
              <a:rPr lang="fa-IR" dirty="0" smtClean="0">
                <a:solidFill>
                  <a:schemeClr val="bg1"/>
                </a:solidFill>
                <a:cs typeface="B Titr" panose="00000700000000000000" pitchFamily="2" charset="-78"/>
              </a:rPr>
              <a:t>آری !</a:t>
            </a:r>
            <a:br>
              <a:rPr lang="fa-IR" dirty="0" smtClean="0">
                <a:solidFill>
                  <a:schemeClr val="bg1"/>
                </a:solidFill>
                <a:cs typeface="B Titr" panose="00000700000000000000" pitchFamily="2" charset="-78"/>
              </a:rPr>
            </a:br>
            <a:r>
              <a:rPr lang="fa-IR" dirty="0" smtClean="0">
                <a:solidFill>
                  <a:schemeClr val="bg1"/>
                </a:solidFill>
                <a:cs typeface="B Titr" panose="00000700000000000000" pitchFamily="2" charset="-78"/>
              </a:rPr>
              <a:t>زینت </a:t>
            </a:r>
            <a:r>
              <a:rPr lang="fa-IR" dirty="0">
                <a:solidFill>
                  <a:schemeClr val="bg1"/>
                </a:solidFill>
                <a:cs typeface="B Titr" panose="00000700000000000000" pitchFamily="2" charset="-78"/>
              </a:rPr>
              <a:t>های دنیایی برای ما حرام </a:t>
            </a:r>
            <a:r>
              <a:rPr lang="fa-IR" dirty="0" smtClean="0">
                <a:solidFill>
                  <a:schemeClr val="bg1"/>
                </a:solidFill>
                <a:cs typeface="B Titr" panose="00000700000000000000" pitchFamily="2" charset="-78"/>
              </a:rPr>
              <a:t>نیست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ts val="3000"/>
              </a:spcBef>
              <a:buNone/>
            </a:pPr>
            <a:r>
              <a:rPr lang="fa-IR" sz="6000" dirty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6000" dirty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6000" dirty="0">
                <a:solidFill>
                  <a:srgbClr val="FFFF00"/>
                </a:solidFill>
                <a:cs typeface="B Titr" panose="00000700000000000000" pitchFamily="2" charset="-78"/>
              </a:rPr>
              <a:t>اما </a:t>
            </a:r>
            <a:r>
              <a:rPr lang="fa-IR" sz="600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600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6000" smtClean="0">
                <a:solidFill>
                  <a:srgbClr val="FFFF00"/>
                </a:solidFill>
                <a:cs typeface="B Titr" panose="00000700000000000000" pitchFamily="2" charset="-78"/>
              </a:rPr>
              <a:t>نکند </a:t>
            </a:r>
            <a:r>
              <a:rPr lang="fa-IR" sz="6000" dirty="0">
                <a:solidFill>
                  <a:srgbClr val="FFFF00"/>
                </a:solidFill>
                <a:cs typeface="B Titr" panose="00000700000000000000" pitchFamily="2" charset="-78"/>
              </a:rPr>
              <a:t>غفلت کنیم و در امتحان با </a:t>
            </a:r>
            <a:r>
              <a:rPr lang="fa-IR" sz="6000" dirty="0" smtClean="0">
                <a:solidFill>
                  <a:srgbClr val="FFFF00"/>
                </a:solidFill>
                <a:cs typeface="B Titr" panose="00000700000000000000" pitchFamily="2" charset="-78"/>
              </a:rPr>
              <a:t>زینتها </a:t>
            </a:r>
            <a:r>
              <a:rPr lang="fa-IR" sz="6000" smtClean="0">
                <a:solidFill>
                  <a:srgbClr val="FFFF00"/>
                </a:solidFill>
                <a:cs typeface="B Titr" panose="00000700000000000000" pitchFamily="2" charset="-78"/>
              </a:rPr>
              <a:t>رد </a:t>
            </a:r>
            <a:r>
              <a:rPr lang="fa-IR" sz="6000" smtClean="0">
                <a:solidFill>
                  <a:srgbClr val="FFFF00"/>
                </a:solidFill>
                <a:cs typeface="B Titr" panose="00000700000000000000" pitchFamily="2" charset="-78"/>
              </a:rPr>
              <a:t>بشویم</a:t>
            </a:r>
            <a:r>
              <a:rPr lang="fa-IR" sz="6000" dirty="0">
                <a:solidFill>
                  <a:srgbClr val="FFFF00"/>
                </a:solidFill>
                <a:cs typeface="B Titr" panose="00000700000000000000" pitchFamily="2" charset="-78"/>
              </a:rPr>
              <a:t>؟!!</a:t>
            </a:r>
            <a:endParaRPr lang="en-US" sz="6000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6731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ts val="5400"/>
              </a:spcBef>
              <a:buNone/>
            </a:pPr>
            <a:r>
              <a:rPr lang="ar-SA" sz="6000" dirty="0">
                <a:solidFill>
                  <a:srgbClr val="FFFF00"/>
                </a:solidFill>
                <a:cs typeface="B Titr" panose="00000700000000000000" pitchFamily="2" charset="-78"/>
              </a:rPr>
              <a:t>چیست دنیا از خدا غافل </a:t>
            </a:r>
            <a:r>
              <a:rPr lang="fa-IR" sz="6000" dirty="0">
                <a:solidFill>
                  <a:srgbClr val="FFFF00"/>
                </a:solidFill>
                <a:cs typeface="B Titr" panose="00000700000000000000" pitchFamily="2" charset="-78"/>
              </a:rPr>
              <a:t>ش</a:t>
            </a:r>
            <a:r>
              <a:rPr lang="ar-SA" sz="6000" dirty="0">
                <a:solidFill>
                  <a:srgbClr val="FFFF00"/>
                </a:solidFill>
                <a:cs typeface="B Titr" panose="00000700000000000000" pitchFamily="2" charset="-78"/>
              </a:rPr>
              <a:t>دن</a:t>
            </a:r>
            <a:endParaRPr lang="en-US" sz="6000" dirty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marL="0" indent="0" algn="ctr">
              <a:spcBef>
                <a:spcPts val="5400"/>
              </a:spcBef>
              <a:buNone/>
            </a:pPr>
            <a:r>
              <a:rPr lang="ar-SA" sz="6000" dirty="0">
                <a:solidFill>
                  <a:srgbClr val="FFFF00"/>
                </a:solidFill>
                <a:cs typeface="B Titr" panose="00000700000000000000" pitchFamily="2" charset="-78"/>
              </a:rPr>
              <a:t>ن</a:t>
            </a:r>
            <a:r>
              <a:rPr lang="fa-IR" sz="6000" dirty="0">
                <a:solidFill>
                  <a:srgbClr val="FFFF00"/>
                </a:solidFill>
                <a:cs typeface="B Titr" panose="00000700000000000000" pitchFamily="2" charset="-78"/>
              </a:rPr>
              <a:t>ی</a:t>
            </a:r>
            <a:r>
              <a:rPr lang="ar-SA" sz="6000" dirty="0">
                <a:solidFill>
                  <a:srgbClr val="FFFF00"/>
                </a:solidFill>
                <a:cs typeface="B Titr" panose="00000700000000000000" pitchFamily="2" charset="-78"/>
              </a:rPr>
              <a:t> قماش و نق</a:t>
            </a:r>
            <a:r>
              <a:rPr lang="fa-IR" sz="6000" dirty="0">
                <a:solidFill>
                  <a:srgbClr val="FFFF00"/>
                </a:solidFill>
                <a:cs typeface="B Titr" panose="00000700000000000000" pitchFamily="2" charset="-78"/>
              </a:rPr>
              <a:t>ر</a:t>
            </a:r>
            <a:r>
              <a:rPr lang="ar-SA" sz="6000" dirty="0">
                <a:solidFill>
                  <a:srgbClr val="FFFF00"/>
                </a:solidFill>
                <a:cs typeface="B Titr" panose="00000700000000000000" pitchFamily="2" charset="-78"/>
              </a:rPr>
              <a:t>ه و میزان و </a:t>
            </a:r>
            <a:r>
              <a:rPr lang="ar-SA" sz="6000" dirty="0" smtClean="0">
                <a:solidFill>
                  <a:srgbClr val="FFFF00"/>
                </a:solidFill>
                <a:cs typeface="B Titr" panose="00000700000000000000" pitchFamily="2" charset="-78"/>
              </a:rPr>
              <a:t>ز</a:t>
            </a:r>
            <a:r>
              <a:rPr lang="fa-IR" sz="6000" dirty="0">
                <a:solidFill>
                  <a:srgbClr val="FFFF00"/>
                </a:solidFill>
                <a:cs typeface="B Titr" panose="00000700000000000000" pitchFamily="2" charset="-78"/>
              </a:rPr>
              <a:t>ن</a:t>
            </a:r>
            <a:endParaRPr 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94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900" dirty="0" smtClean="0">
              <a:solidFill>
                <a:srgbClr val="FF0000"/>
              </a:solidFill>
              <a:cs typeface="B Titr" panose="00000700000000000000" pitchFamily="2" charset="-78"/>
            </a:endParaRPr>
          </a:p>
          <a:p>
            <a:pPr marL="0" indent="0" algn="ctr">
              <a:spcBef>
                <a:spcPts val="6000"/>
              </a:spcBef>
              <a:buNone/>
            </a:pPr>
            <a:r>
              <a:rPr 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موسسه تحقیقات و نشر معارف اهل البیت (ع)</a:t>
            </a:r>
          </a:p>
          <a:p>
            <a:pPr marL="0" indent="0" algn="ctr">
              <a:spcBef>
                <a:spcPts val="6000"/>
              </a:spcBef>
              <a:buNone/>
            </a:pP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www.Ahlolbait.com</a:t>
            </a:r>
            <a:endParaRPr lang="fa-IR" sz="6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1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زینت چیست؟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4000" b="1" dirty="0">
                <a:cs typeface="B Nazanin" panose="00000400000000000000" pitchFamily="2" charset="-78"/>
              </a:rPr>
              <a:t> </a:t>
            </a:r>
            <a:endParaRPr lang="fa-IR" sz="4000" b="1" dirty="0" smtClean="0">
              <a:cs typeface="B Nazanin" panose="00000400000000000000" pitchFamily="2" charset="-78"/>
            </a:endParaRPr>
          </a:p>
          <a:p>
            <a:pPr marL="0" indent="0" algn="ctr">
              <a:buNone/>
            </a:pPr>
            <a:r>
              <a:rPr lang="fa-IR" sz="4000" b="1" dirty="0" smtClean="0">
                <a:cs typeface="B Nazanin" panose="00000400000000000000" pitchFamily="2" charset="-78"/>
              </a:rPr>
              <a:t>زينت، </a:t>
            </a:r>
            <a:r>
              <a:rPr lang="fa-IR" sz="4000" b="1" dirty="0">
                <a:cs typeface="B Nazanin" panose="00000400000000000000" pitchFamily="2" charset="-78"/>
              </a:rPr>
              <a:t>هر چيز زيبا و دوست داشتنى است كه </a:t>
            </a:r>
            <a:r>
              <a:rPr lang="fa-IR" sz="4000" b="1" dirty="0" smtClean="0">
                <a:cs typeface="B Nazanin" panose="00000400000000000000" pitchFamily="2" charset="-78"/>
              </a:rPr>
              <a:t>به چیز دیگری زيبايى </a:t>
            </a:r>
            <a:r>
              <a:rPr lang="fa-IR" sz="4000" b="1" dirty="0">
                <a:cs typeface="B Nazanin" panose="00000400000000000000" pitchFamily="2" charset="-78"/>
              </a:rPr>
              <a:t>مى‏بخشد و آن را مرغوب و محبوب </a:t>
            </a:r>
            <a:r>
              <a:rPr lang="fa-IR" sz="4000" b="1" dirty="0" smtClean="0">
                <a:cs typeface="B Nazanin" panose="00000400000000000000" pitchFamily="2" charset="-78"/>
              </a:rPr>
              <a:t>قرار مى</a:t>
            </a:r>
            <a:r>
              <a:rPr lang="fa-IR" sz="4000" b="1" dirty="0">
                <a:cs typeface="B Nazanin" panose="00000400000000000000" pitchFamily="2" charset="-78"/>
              </a:rPr>
              <a:t>‏</a:t>
            </a:r>
            <a:r>
              <a:rPr lang="fa-IR" sz="4000" b="1" dirty="0" smtClean="0">
                <a:cs typeface="B Nazanin" panose="00000400000000000000" pitchFamily="2" charset="-78"/>
              </a:rPr>
              <a:t>دهد.</a:t>
            </a:r>
          </a:p>
          <a:p>
            <a:pPr marL="0" indent="0" algn="ctr">
              <a:buNone/>
            </a:pPr>
            <a:r>
              <a:rPr lang="fa-IR" sz="4000" b="1" dirty="0" smtClean="0">
                <a:cs typeface="B Nazanin" panose="00000400000000000000" pitchFamily="2" charset="-78"/>
              </a:rPr>
              <a:t>مانند طلا </a:t>
            </a:r>
            <a:r>
              <a:rPr lang="fa-IR" sz="4000" b="1" dirty="0">
                <a:cs typeface="B Nazanin" panose="00000400000000000000" pitchFamily="2" charset="-78"/>
              </a:rPr>
              <a:t>و </a:t>
            </a:r>
            <a:r>
              <a:rPr lang="fa-IR" sz="4000" b="1" dirty="0" smtClean="0">
                <a:cs typeface="B Nazanin" panose="00000400000000000000" pitchFamily="2" charset="-78"/>
              </a:rPr>
              <a:t>جواهر بر گردن زن که به وسیله آن مرد را مجذوب </a:t>
            </a:r>
            <a:r>
              <a:rPr lang="fa-IR" sz="4000" b="1" dirty="0">
                <a:cs typeface="B Nazanin" panose="00000400000000000000" pitchFamily="2" charset="-78"/>
              </a:rPr>
              <a:t>جمال </a:t>
            </a:r>
            <a:r>
              <a:rPr lang="fa-IR" sz="4000" b="1" dirty="0" smtClean="0">
                <a:cs typeface="B Nazanin" panose="00000400000000000000" pitchFamily="2" charset="-78"/>
              </a:rPr>
              <a:t>خود می کند.</a:t>
            </a:r>
            <a:endParaRPr lang="en-US" sz="40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7350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b="1" dirty="0">
                <a:solidFill>
                  <a:srgbClr val="FF0000"/>
                </a:solidFill>
                <a:latin typeface="+mn-lt"/>
                <a:ea typeface="+mn-ea"/>
                <a:cs typeface="B Nazanin" panose="00000400000000000000" pitchFamily="2" charset="-78"/>
              </a:rPr>
              <a:t>برخی از آیات قرآن درباره زینت:</a:t>
            </a:r>
            <a:endParaRPr lang="en-US" sz="4000" b="1" dirty="0">
              <a:solidFill>
                <a:srgbClr val="FF0000"/>
              </a:solidFill>
              <a:latin typeface="+mn-lt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>
            <a:normAutofit fontScale="62500" lnSpcReduction="20000"/>
          </a:bodyPr>
          <a:lstStyle/>
          <a:p>
            <a:pPr algn="r" rtl="1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fa-IR" sz="4000" b="1" dirty="0" smtClean="0">
                <a:cs typeface="B Nazanin" panose="00000400000000000000" pitchFamily="2" charset="-78"/>
              </a:rPr>
              <a:t>وَ لَكِنَّ </a:t>
            </a:r>
            <a:r>
              <a:rPr lang="fa-IR" sz="4000" b="1" dirty="0">
                <a:cs typeface="B Nazanin" panose="00000400000000000000" pitchFamily="2" charset="-78"/>
              </a:rPr>
              <a:t>اللَّهَ حَبَّبَ إِلَيْكُمُ الْإِيمَانَ وَزَيَّنَهُ فِي قُلُوبِكُمْ وَكَرَّهَ إِلَيْكُمُ الْكُفْرَ وَالْفُسُوقَ </a:t>
            </a:r>
            <a:r>
              <a:rPr lang="fa-IR" sz="4000" b="1" dirty="0" smtClean="0">
                <a:cs typeface="B Nazanin" panose="00000400000000000000" pitchFamily="2" charset="-78"/>
              </a:rPr>
              <a:t>وَالْعِصْيَانَ (حجرات، 7)</a:t>
            </a:r>
          </a:p>
          <a:p>
            <a:pPr algn="r" rtl="1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fa-IR" sz="4000" b="1" dirty="0" smtClean="0">
                <a:cs typeface="B Nazanin" panose="00000400000000000000" pitchFamily="2" charset="-78"/>
              </a:rPr>
              <a:t>وَزَيَّنَ </a:t>
            </a:r>
            <a:r>
              <a:rPr lang="fa-IR" sz="4000" b="1" dirty="0">
                <a:cs typeface="B Nazanin" panose="00000400000000000000" pitchFamily="2" charset="-78"/>
              </a:rPr>
              <a:t>لَهُمُ الشَّيْطَانُ مَا كَانُوا </a:t>
            </a:r>
            <a:r>
              <a:rPr lang="fa-IR" sz="4000" b="1" dirty="0" smtClean="0">
                <a:cs typeface="B Nazanin" panose="00000400000000000000" pitchFamily="2" charset="-78"/>
              </a:rPr>
              <a:t>يَعْمَلُونَ (انعام، 43)</a:t>
            </a:r>
          </a:p>
          <a:p>
            <a:pPr algn="r" rtl="1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fa-IR" sz="4000" b="1" dirty="0" smtClean="0">
                <a:cs typeface="B Nazanin" panose="00000400000000000000" pitchFamily="2" charset="-78"/>
              </a:rPr>
              <a:t>زُيِّنَ </a:t>
            </a:r>
            <a:r>
              <a:rPr lang="fa-IR" sz="4000" b="1" dirty="0">
                <a:cs typeface="B Nazanin" panose="00000400000000000000" pitchFamily="2" charset="-78"/>
              </a:rPr>
              <a:t>لَهُمْ سُوءُ </a:t>
            </a:r>
            <a:r>
              <a:rPr lang="fa-IR" sz="4000" b="1" dirty="0" smtClean="0">
                <a:cs typeface="B Nazanin" panose="00000400000000000000" pitchFamily="2" charset="-78"/>
              </a:rPr>
              <a:t>أَعْمَالِهِمْ (توبه، 37)</a:t>
            </a:r>
          </a:p>
          <a:p>
            <a:pPr algn="r" rtl="1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fa-IR" sz="4000" b="1" dirty="0">
                <a:cs typeface="B Nazanin" panose="00000400000000000000" pitchFamily="2" charset="-78"/>
              </a:rPr>
              <a:t>زُيِّنَ لِلنَّاسِ حُبُّ الشَّهَوَاتِ مِنَ النِّسَاءِ وَالْبَنِينَ وَالْقَنَاطِيرِ الْمُقَنْطَرَةِ مِنَ الذَّهَبِ وَالْفِضَّةِ وَالْخَيْلِ الْمُسَوَّمَةِ وَالْأَنْعَامِ </a:t>
            </a:r>
            <a:r>
              <a:rPr lang="fa-IR" sz="4000" b="1" dirty="0" smtClean="0">
                <a:cs typeface="B Nazanin" panose="00000400000000000000" pitchFamily="2" charset="-78"/>
              </a:rPr>
              <a:t>وَالْحَرْثِ ذَلِكَ </a:t>
            </a:r>
            <a:r>
              <a:rPr lang="fa-IR" sz="4000" b="1" dirty="0">
                <a:cs typeface="B Nazanin" panose="00000400000000000000" pitchFamily="2" charset="-78"/>
              </a:rPr>
              <a:t>مَتَاعُ الْحَيَاةِ الدُّنْيَا </a:t>
            </a:r>
            <a:r>
              <a:rPr lang="fa-IR" sz="4000" b="1" dirty="0" smtClean="0">
                <a:cs typeface="B Nazanin" panose="00000400000000000000" pitchFamily="2" charset="-78"/>
              </a:rPr>
              <a:t>وَاللَّهُ </a:t>
            </a:r>
            <a:r>
              <a:rPr lang="fa-IR" sz="4000" b="1" dirty="0">
                <a:cs typeface="B Nazanin" panose="00000400000000000000" pitchFamily="2" charset="-78"/>
              </a:rPr>
              <a:t>عِنْدَهُ حُسْنُ </a:t>
            </a:r>
            <a:r>
              <a:rPr lang="fa-IR" sz="4000" b="1" dirty="0" smtClean="0">
                <a:cs typeface="B Nazanin" panose="00000400000000000000" pitchFamily="2" charset="-78"/>
              </a:rPr>
              <a:t>الْمَآبِ (آل عمران، 14)</a:t>
            </a:r>
          </a:p>
          <a:p>
            <a:pPr algn="r" rtl="1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fa-IR" sz="4000" b="1" dirty="0">
                <a:cs typeface="B Nazanin" panose="00000400000000000000" pitchFamily="2" charset="-78"/>
              </a:rPr>
              <a:t>إِنَّا جَعَلْنَا مَا عَلَى الْأَرْضِ زِينَةً لَهَا لِنَبْلُوَهُمْ أَيُّهُمْ أَحْسَنُ عَمَلًا </a:t>
            </a:r>
            <a:r>
              <a:rPr lang="fa-IR" sz="4000" b="1" dirty="0" smtClean="0">
                <a:cs typeface="B Nazanin" panose="00000400000000000000" pitchFamily="2" charset="-78"/>
              </a:rPr>
              <a:t>(کهف، 7)</a:t>
            </a:r>
          </a:p>
          <a:p>
            <a:pPr algn="r" rtl="1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fa-IR" sz="4000" b="1" dirty="0" smtClean="0">
                <a:cs typeface="B Nazanin" panose="00000400000000000000" pitchFamily="2" charset="-78"/>
              </a:rPr>
              <a:t>...</a:t>
            </a:r>
            <a:endParaRPr lang="en-US" sz="40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7906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rtl="1">
              <a:buNone/>
            </a:pPr>
            <a:endParaRPr lang="fa-IR" dirty="0" smtClean="0">
              <a:solidFill>
                <a:schemeClr val="bg1"/>
              </a:solidFill>
              <a:cs typeface="B Titr" pitchFamily="2" charset="-78"/>
            </a:endParaRPr>
          </a:p>
          <a:p>
            <a:pPr algn="ctr" rtl="1">
              <a:buNone/>
            </a:pPr>
            <a:endParaRPr lang="fa-IR" dirty="0">
              <a:solidFill>
                <a:schemeClr val="bg1"/>
              </a:solidFill>
              <a:cs typeface="B Titr" pitchFamily="2" charset="-78"/>
            </a:endParaRPr>
          </a:p>
          <a:p>
            <a:pPr algn="ctr" rtl="1">
              <a:spcBef>
                <a:spcPts val="600"/>
              </a:spcBef>
              <a:buNone/>
            </a:pPr>
            <a:r>
              <a:rPr lang="fa-IR" sz="4400" dirty="0" smtClean="0">
                <a:solidFill>
                  <a:schemeClr val="bg1"/>
                </a:solidFill>
                <a:cs typeface="B Titr" pitchFamily="2" charset="-78"/>
              </a:rPr>
              <a:t>بر اساس آیات قرآن، </a:t>
            </a:r>
          </a:p>
          <a:p>
            <a:pPr algn="ctr" rtl="1">
              <a:spcBef>
                <a:spcPts val="600"/>
              </a:spcBef>
              <a:buNone/>
            </a:pPr>
            <a:r>
              <a:rPr lang="fa-IR" sz="4400" dirty="0" smtClean="0">
                <a:solidFill>
                  <a:schemeClr val="bg1"/>
                </a:solidFill>
                <a:cs typeface="B Titr" pitchFamily="2" charset="-78"/>
              </a:rPr>
              <a:t>زینت دهندگان عبارتند از:</a:t>
            </a:r>
          </a:p>
          <a:p>
            <a:pPr marL="742950" indent="-742950" algn="ctr" rtl="1">
              <a:spcBef>
                <a:spcPts val="600"/>
              </a:spcBef>
              <a:buAutoNum type="arabicPeriod"/>
            </a:pPr>
            <a:r>
              <a:rPr lang="fa-IR" sz="4400" dirty="0" smtClean="0">
                <a:solidFill>
                  <a:schemeClr val="bg1"/>
                </a:solidFill>
                <a:cs typeface="B Titr" pitchFamily="2" charset="-78"/>
              </a:rPr>
              <a:t>خداوند</a:t>
            </a:r>
          </a:p>
          <a:p>
            <a:pPr marL="742950" indent="-742950" algn="ctr" rtl="1">
              <a:spcBef>
                <a:spcPts val="600"/>
              </a:spcBef>
              <a:buAutoNum type="arabicPeriod"/>
            </a:pPr>
            <a:r>
              <a:rPr lang="fa-IR" sz="4400" dirty="0" smtClean="0">
                <a:solidFill>
                  <a:schemeClr val="bg1"/>
                </a:solidFill>
                <a:cs typeface="B Titr" pitchFamily="2" charset="-78"/>
              </a:rPr>
              <a:t>شیطان</a:t>
            </a:r>
            <a:endParaRPr lang="fa-IR" sz="4400" dirty="0">
              <a:solidFill>
                <a:schemeClr val="bg1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2896783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420888"/>
            <a:ext cx="8352928" cy="4248472"/>
          </a:xfrm>
        </p:spPr>
        <p:txBody>
          <a:bodyPr>
            <a:normAutofit fontScale="92500" lnSpcReduction="20000"/>
          </a:bodyPr>
          <a:lstStyle/>
          <a:p>
            <a:pPr algn="ctr" rtl="1">
              <a:buNone/>
            </a:pPr>
            <a:endParaRPr lang="fa-IR" dirty="0" smtClean="0">
              <a:cs typeface="B Titr" pitchFamily="2" charset="-78"/>
            </a:endParaRPr>
          </a:p>
          <a:p>
            <a:pPr algn="ctr" rtl="1">
              <a:buNone/>
            </a:pPr>
            <a:endParaRPr lang="fa-IR" dirty="0" smtClean="0">
              <a:cs typeface="B Titr" pitchFamily="2" charset="-78"/>
            </a:endParaRPr>
          </a:p>
          <a:p>
            <a:pPr algn="r" rtl="1">
              <a:buNone/>
            </a:pPr>
            <a:r>
              <a:rPr lang="fa-IR" sz="4400" dirty="0" smtClean="0">
                <a:solidFill>
                  <a:srgbClr val="FF0000"/>
                </a:solidFill>
                <a:cs typeface="B Titr" pitchFamily="2" charset="-78"/>
              </a:rPr>
              <a:t>    شیطان زینت می دهد: </a:t>
            </a:r>
          </a:p>
          <a:p>
            <a:pPr algn="ctr" rtl="1">
              <a:buNone/>
            </a:pPr>
            <a:r>
              <a:rPr lang="fa-IR" sz="4400" dirty="0">
                <a:solidFill>
                  <a:schemeClr val="bg1">
                    <a:lumMod val="95000"/>
                  </a:schemeClr>
                </a:solidFill>
                <a:cs typeface="B Nazanin" panose="00000400000000000000" pitchFamily="2" charset="-78"/>
              </a:rPr>
              <a:t>دوستىِ </a:t>
            </a:r>
            <a:r>
              <a:rPr lang="fa-IR" sz="4400" dirty="0" smtClean="0">
                <a:solidFill>
                  <a:schemeClr val="bg1">
                    <a:lumMod val="95000"/>
                  </a:schemeClr>
                </a:solidFill>
                <a:cs typeface="B Nazanin" panose="00000400000000000000" pitchFamily="2" charset="-78"/>
              </a:rPr>
              <a:t>خواستني هاى گوناگون </a:t>
            </a:r>
            <a:r>
              <a:rPr lang="fa-IR" sz="4400" dirty="0">
                <a:solidFill>
                  <a:schemeClr val="bg1">
                    <a:lumMod val="95000"/>
                  </a:schemeClr>
                </a:solidFill>
                <a:cs typeface="B Nazanin" panose="00000400000000000000" pitchFamily="2" charset="-78"/>
              </a:rPr>
              <a:t>از: زنان و پسران و اموال فراوان از زر و سيم و اسب‏هاى نشاندار و دامها و </a:t>
            </a:r>
            <a:r>
              <a:rPr lang="fa-IR" sz="4400" dirty="0" smtClean="0">
                <a:solidFill>
                  <a:schemeClr val="bg1">
                    <a:lumMod val="95000"/>
                  </a:schemeClr>
                </a:solidFill>
                <a:cs typeface="B Nazanin" panose="00000400000000000000" pitchFamily="2" charset="-78"/>
              </a:rPr>
              <a:t>كشتزارها </a:t>
            </a:r>
            <a:r>
              <a:rPr lang="fa-IR" sz="4400" dirty="0">
                <a:solidFill>
                  <a:schemeClr val="bg1">
                    <a:lumMod val="95000"/>
                  </a:schemeClr>
                </a:solidFill>
                <a:cs typeface="B Nazanin" panose="00000400000000000000" pitchFamily="2" charset="-78"/>
              </a:rPr>
              <a:t>براى مردم آراسته </a:t>
            </a:r>
            <a:r>
              <a:rPr lang="fa-IR" sz="4400" dirty="0" smtClean="0">
                <a:solidFill>
                  <a:schemeClr val="bg1">
                    <a:lumMod val="95000"/>
                  </a:schemeClr>
                </a:solidFill>
                <a:cs typeface="B Nazanin" panose="00000400000000000000" pitchFamily="2" charset="-78"/>
              </a:rPr>
              <a:t>شده، اينها </a:t>
            </a:r>
            <a:r>
              <a:rPr lang="fa-IR" sz="4400" dirty="0">
                <a:solidFill>
                  <a:schemeClr val="bg1">
                    <a:lumMod val="95000"/>
                  </a:schemeClr>
                </a:solidFill>
                <a:cs typeface="B Nazanin" panose="00000400000000000000" pitchFamily="2" charset="-78"/>
              </a:rPr>
              <a:t>وسيله زندگى موقت دنيا است، و سرانجام نيك نزد </a:t>
            </a:r>
            <a:r>
              <a:rPr lang="fa-IR" sz="4400" dirty="0" smtClean="0">
                <a:solidFill>
                  <a:schemeClr val="bg1">
                    <a:lumMod val="95000"/>
                  </a:schemeClr>
                </a:solidFill>
                <a:cs typeface="B Nazanin" panose="00000400000000000000" pitchFamily="2" charset="-78"/>
              </a:rPr>
              <a:t>خداست </a:t>
            </a:r>
            <a:r>
              <a:rPr lang="fa-IR" sz="2600" dirty="0" smtClean="0">
                <a:solidFill>
                  <a:schemeClr val="bg1">
                    <a:lumMod val="95000"/>
                  </a:schemeClr>
                </a:solidFill>
                <a:cs typeface="B Nazanin" panose="00000400000000000000" pitchFamily="2" charset="-78"/>
              </a:rPr>
              <a:t>(ال عمران، 14)</a:t>
            </a:r>
            <a:endParaRPr lang="fa-IR" sz="2600" dirty="0">
              <a:solidFill>
                <a:schemeClr val="bg1">
                  <a:lumMod val="95000"/>
                </a:schemeClr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0353627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a-IR" dirty="0">
                <a:solidFill>
                  <a:srgbClr val="FFFF00"/>
                </a:solidFill>
                <a:cs typeface="B Titr" pitchFamily="2" charset="-78"/>
              </a:rPr>
              <a:t> </a:t>
            </a:r>
            <a:r>
              <a:rPr lang="fa-IR" dirty="0" smtClean="0">
                <a:solidFill>
                  <a:srgbClr val="FFFF00"/>
                </a:solidFill>
                <a:cs typeface="B Titr" pitchFamily="2" charset="-78"/>
              </a:rPr>
              <a:t>زنـــان</a:t>
            </a:r>
            <a:endParaRPr lang="en-US" dirty="0">
              <a:solidFill>
                <a:srgbClr val="FFFF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944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fa-IR" b="1" dirty="0" smtClean="0">
              <a:solidFill>
                <a:srgbClr val="FFFF00"/>
              </a:solidFill>
              <a:cs typeface="B Titr" pitchFamily="2" charset="-78"/>
            </a:endParaRPr>
          </a:p>
          <a:p>
            <a:pPr marL="0" indent="0" algn="ctr">
              <a:buNone/>
            </a:pPr>
            <a:r>
              <a:rPr lang="ar-SA" b="1" dirty="0" smtClean="0">
                <a:solidFill>
                  <a:srgbClr val="FFFF00"/>
                </a:solidFill>
                <a:ea typeface="Calibri"/>
                <a:cs typeface="B Nazanin"/>
              </a:rPr>
              <a:t>بعضى </a:t>
            </a:r>
            <a:r>
              <a:rPr lang="ar-SA" b="1" dirty="0">
                <a:solidFill>
                  <a:srgbClr val="FFFF00"/>
                </a:solidFill>
                <a:ea typeface="Calibri"/>
                <a:cs typeface="B Nazanin"/>
              </a:rPr>
              <a:t>از شهوت‏پرستان هيچ هم و هدفى ندارند مگر عشق ورزيدن به زنان، و دل دادن به </a:t>
            </a:r>
            <a:r>
              <a:rPr lang="ar-SA" b="1" dirty="0" smtClean="0">
                <a:solidFill>
                  <a:srgbClr val="FFFF00"/>
                </a:solidFill>
                <a:ea typeface="Calibri"/>
                <a:cs typeface="B Nazanin"/>
              </a:rPr>
              <a:t>آنان</a:t>
            </a:r>
            <a:r>
              <a:rPr lang="fa-IR" b="1" dirty="0" smtClean="0">
                <a:solidFill>
                  <a:srgbClr val="FFFF00"/>
                </a:solidFill>
                <a:ea typeface="Calibri"/>
                <a:cs typeface="B Nazanin"/>
              </a:rPr>
              <a:t> </a:t>
            </a:r>
            <a:r>
              <a:rPr lang="ar-SA" b="1" dirty="0" smtClean="0">
                <a:solidFill>
                  <a:srgbClr val="FFFF00"/>
                </a:solidFill>
                <a:ea typeface="Calibri"/>
                <a:cs typeface="B Nazanin"/>
              </a:rPr>
              <a:t>و </a:t>
            </a:r>
            <a:r>
              <a:rPr lang="ar-SA" b="1" dirty="0">
                <a:solidFill>
                  <a:srgbClr val="FFFF00"/>
                </a:solidFill>
                <a:ea typeface="Calibri"/>
                <a:cs typeface="B Nazanin"/>
              </a:rPr>
              <a:t>انس و همنشينى با آنان، و همين دلدادگى وجوهى از فساد و نافرمانى خداى سبحان را به دنبال </a:t>
            </a:r>
            <a:r>
              <a:rPr lang="ar-SA" b="1" dirty="0" smtClean="0">
                <a:solidFill>
                  <a:srgbClr val="FFFF00"/>
                </a:solidFill>
                <a:ea typeface="Calibri"/>
                <a:cs typeface="B Nazanin"/>
              </a:rPr>
              <a:t>دارد</a:t>
            </a:r>
            <a:r>
              <a:rPr lang="fa-IR" b="1" dirty="0" smtClean="0">
                <a:solidFill>
                  <a:srgbClr val="FFFF00"/>
                </a:solidFill>
                <a:ea typeface="Calibri"/>
                <a:cs typeface="B Nazanin"/>
              </a:rPr>
              <a:t>؛</a:t>
            </a:r>
            <a:r>
              <a:rPr lang="ar-SA" b="1" dirty="0" smtClean="0">
                <a:solidFill>
                  <a:srgbClr val="FFFF00"/>
                </a:solidFill>
                <a:ea typeface="Calibri"/>
                <a:cs typeface="B Nazanin"/>
              </a:rPr>
              <a:t> </a:t>
            </a:r>
            <a:r>
              <a:rPr lang="ar-SA" b="1" dirty="0">
                <a:solidFill>
                  <a:srgbClr val="FFFF00"/>
                </a:solidFill>
                <a:ea typeface="Calibri"/>
                <a:cs typeface="B Nazanin"/>
              </a:rPr>
              <a:t>نظير آوازه‏خوانى، و موزيك‏نوازى، و ميگسارى، و </a:t>
            </a:r>
            <a:r>
              <a:rPr lang="fa-IR" b="1" dirty="0" smtClean="0">
                <a:solidFill>
                  <a:srgbClr val="FFFF00"/>
                </a:solidFill>
                <a:ea typeface="Calibri"/>
                <a:cs typeface="B Nazanin"/>
              </a:rPr>
              <a:t>غیره.</a:t>
            </a:r>
            <a:endParaRPr lang="fa-IR" b="1" dirty="0" smtClean="0">
              <a:solidFill>
                <a:srgbClr val="FFFF00"/>
              </a:solidFill>
              <a:cs typeface="B Titr" pitchFamily="2" charset="-78"/>
            </a:endParaRPr>
          </a:p>
          <a:p>
            <a:pPr marL="0" indent="0">
              <a:buNone/>
            </a:pP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8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fa-IR" dirty="0" smtClean="0">
                <a:solidFill>
                  <a:srgbClr val="FFFF00"/>
                </a:solidFill>
                <a:cs typeface="B Titr" pitchFamily="2" charset="-78"/>
              </a:rPr>
              <a:t>پسران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a-IR" sz="4400" dirty="0" smtClean="0">
              <a:solidFill>
                <a:srgbClr val="FFFF00"/>
              </a:solidFill>
              <a:cs typeface="B Nazanin" panose="00000400000000000000" pitchFamily="2" charset="-78"/>
            </a:endParaRPr>
          </a:p>
          <a:p>
            <a:pPr marL="0" indent="0" algn="ctr">
              <a:buNone/>
            </a:pPr>
            <a:r>
              <a:rPr lang="ar-SA" sz="4400" dirty="0" smtClean="0">
                <a:solidFill>
                  <a:srgbClr val="FFFF00"/>
                </a:solidFill>
                <a:cs typeface="B Nazanin" panose="00000400000000000000" pitchFamily="2" charset="-78"/>
              </a:rPr>
              <a:t>بعضى </a:t>
            </a:r>
            <a:r>
              <a:rPr lang="fa-IR" sz="4400" dirty="0" smtClean="0">
                <a:solidFill>
                  <a:srgbClr val="FFFF00"/>
                </a:solidFill>
                <a:cs typeface="B Nazanin" panose="00000400000000000000" pitchFamily="2" charset="-78"/>
              </a:rPr>
              <a:t>از مردم</a:t>
            </a:r>
            <a:r>
              <a:rPr lang="ar-SA" sz="4400" dirty="0" smtClean="0">
                <a:solidFill>
                  <a:srgbClr val="FFFF00"/>
                </a:solidFill>
                <a:cs typeface="B Nazanin" panose="00000400000000000000" pitchFamily="2" charset="-78"/>
              </a:rPr>
              <a:t> </a:t>
            </a:r>
            <a:r>
              <a:rPr lang="ar-SA" sz="4400" dirty="0">
                <a:solidFill>
                  <a:srgbClr val="FFFF00"/>
                </a:solidFill>
                <a:cs typeface="B Nazanin" panose="00000400000000000000" pitchFamily="2" charset="-78"/>
              </a:rPr>
              <a:t>دوستدار فرزند </a:t>
            </a:r>
            <a:r>
              <a:rPr lang="ar-SA" sz="4400" dirty="0" smtClean="0">
                <a:solidFill>
                  <a:srgbClr val="FFFF00"/>
                </a:solidFill>
                <a:cs typeface="B Nazanin" panose="00000400000000000000" pitchFamily="2" charset="-78"/>
              </a:rPr>
              <a:t>پسرند</a:t>
            </a:r>
            <a:r>
              <a:rPr lang="fa-IR" sz="4400" dirty="0" smtClean="0">
                <a:solidFill>
                  <a:srgbClr val="FFFF00"/>
                </a:solidFill>
                <a:cs typeface="B Nazanin" panose="00000400000000000000" pitchFamily="2" charset="-78"/>
              </a:rPr>
              <a:t> </a:t>
            </a:r>
            <a:r>
              <a:rPr lang="ar-SA" sz="4400" dirty="0" smtClean="0">
                <a:solidFill>
                  <a:srgbClr val="FFFF00"/>
                </a:solidFill>
                <a:cs typeface="B Nazanin" panose="00000400000000000000" pitchFamily="2" charset="-78"/>
              </a:rPr>
              <a:t>و </a:t>
            </a:r>
            <a:r>
              <a:rPr lang="ar-SA" sz="4400" dirty="0">
                <a:solidFill>
                  <a:srgbClr val="FFFF00"/>
                </a:solidFill>
                <a:cs typeface="B Nazanin" panose="00000400000000000000" pitchFamily="2" charset="-78"/>
              </a:rPr>
              <a:t>مى‏خواهند با داشتن پسران </a:t>
            </a:r>
            <a:r>
              <a:rPr lang="ar-SA" sz="4400" dirty="0" smtClean="0">
                <a:solidFill>
                  <a:srgbClr val="FFFF00"/>
                </a:solidFill>
                <a:cs typeface="B Nazanin" panose="00000400000000000000" pitchFamily="2" charset="-78"/>
              </a:rPr>
              <a:t>زياد</a:t>
            </a:r>
            <a:r>
              <a:rPr lang="fa-IR" sz="4400" dirty="0" smtClean="0">
                <a:solidFill>
                  <a:srgbClr val="FFFF00"/>
                </a:solidFill>
                <a:cs typeface="B Nazanin" panose="00000400000000000000" pitchFamily="2" charset="-78"/>
              </a:rPr>
              <a:t>،</a:t>
            </a:r>
            <a:r>
              <a:rPr lang="ar-SA" sz="4400" dirty="0" smtClean="0">
                <a:solidFill>
                  <a:srgbClr val="FFFF00"/>
                </a:solidFill>
                <a:cs typeface="B Nazanin" panose="00000400000000000000" pitchFamily="2" charset="-78"/>
              </a:rPr>
              <a:t> نيرومندتر </a:t>
            </a:r>
            <a:r>
              <a:rPr lang="ar-SA" sz="4400" dirty="0">
                <a:solidFill>
                  <a:srgbClr val="FFFF00"/>
                </a:solidFill>
                <a:cs typeface="B Nazanin" panose="00000400000000000000" pitchFamily="2" charset="-78"/>
              </a:rPr>
              <a:t>از ديگران </a:t>
            </a:r>
            <a:r>
              <a:rPr lang="ar-SA" sz="4400" dirty="0" smtClean="0">
                <a:solidFill>
                  <a:srgbClr val="FFFF00"/>
                </a:solidFill>
                <a:cs typeface="B Nazanin" panose="00000400000000000000" pitchFamily="2" charset="-78"/>
              </a:rPr>
              <a:t>باشند</a:t>
            </a:r>
            <a:r>
              <a:rPr lang="fa-IR" sz="4400" dirty="0" smtClean="0">
                <a:solidFill>
                  <a:srgbClr val="FFFF00"/>
                </a:solidFill>
                <a:cs typeface="B Nazanin" panose="00000400000000000000" pitchFamily="2" charset="-78"/>
              </a:rPr>
              <a:t>.</a:t>
            </a:r>
            <a:endParaRPr lang="en-US" sz="4400" dirty="0">
              <a:solidFill>
                <a:srgbClr val="FFFF00"/>
              </a:solidFill>
              <a:cs typeface="B Nazanin" panose="00000400000000000000" pitchFamily="2" charset="-78"/>
            </a:endParaRPr>
          </a:p>
          <a:p>
            <a:pPr marL="0" indent="0" algn="ctr">
              <a:buNone/>
            </a:pPr>
            <a:endParaRPr lang="en-US" sz="4400" dirty="0">
              <a:solidFill>
                <a:srgbClr val="FFFF0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9505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fa-IR" b="1" spc="50" dirty="0" smtClean="0">
                <a:ln w="5715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اموال و دارایی </a:t>
            </a:r>
            <a:endParaRPr lang="en-US" b="1" spc="50" dirty="0">
              <a:ln w="5715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0" indent="0" algn="ctr" rtl="1">
              <a:buNone/>
            </a:pPr>
            <a:endParaRPr lang="fa-IR" sz="4400" b="1" dirty="0" smtClean="0">
              <a:ln w="12700">
                <a:solidFill>
                  <a:srgbClr val="7030A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sz="4400" b="1" dirty="0" smtClean="0">
                <a:ln w="12700">
                  <a:solidFill>
                    <a:srgbClr val="7030A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B Nazanin" panose="00000400000000000000" pitchFamily="2" charset="-78"/>
              </a:rPr>
              <a:t>ب</a:t>
            </a:r>
            <a:r>
              <a:rPr lang="ar-SA" sz="4400" b="1" dirty="0" smtClean="0">
                <a:ln w="12700">
                  <a:solidFill>
                    <a:srgbClr val="7030A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B Nazanin" panose="00000400000000000000" pitchFamily="2" charset="-78"/>
              </a:rPr>
              <a:t>عضى </a:t>
            </a:r>
            <a:r>
              <a:rPr lang="ar-SA" sz="44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B Nazanin" panose="00000400000000000000" pitchFamily="2" charset="-78"/>
              </a:rPr>
              <a:t>ديگر از مردم دلباخته مالند، و بيشتر همتشان اين است كه كيسه‏ها را از پول پر كنند، و انبارها را از كالا انباشته نمايند</a:t>
            </a:r>
            <a:r>
              <a:rPr lang="en-US" sz="4400" b="1" dirty="0" smtClean="0">
                <a:ln w="12700">
                  <a:solidFill>
                    <a:srgbClr val="7030A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B Nazanin" panose="00000400000000000000" pitchFamily="2" charset="-78"/>
              </a:rPr>
              <a:t>.</a:t>
            </a:r>
            <a:endParaRPr lang="en-US" sz="4400" b="1" dirty="0">
              <a:ln w="12700">
                <a:solidFill>
                  <a:srgbClr val="7030A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0404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fa-IR" b="1" spc="50" dirty="0" smtClean="0">
                <a:ln w="57150"/>
                <a:solidFill>
                  <a:srgbClr val="FF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 دام هـا و کشتزارها</a:t>
            </a:r>
            <a:endParaRPr lang="en-US" dirty="0">
              <a:solidFill>
                <a:srgbClr val="FF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a-IR" sz="4400" b="1" dirty="0" smtClean="0">
              <a:solidFill>
                <a:srgbClr val="FFFF00"/>
              </a:solidFill>
              <a:cs typeface="B Nazanin" panose="00000400000000000000" pitchFamily="2" charset="-78"/>
            </a:endParaRPr>
          </a:p>
          <a:p>
            <a:pPr marL="0" indent="0" algn="ctr">
              <a:buNone/>
            </a:pPr>
            <a:r>
              <a:rPr lang="ar-SA" sz="44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بعضى </a:t>
            </a:r>
            <a:r>
              <a:rPr lang="ar-SA" sz="4400" b="1" dirty="0">
                <a:solidFill>
                  <a:srgbClr val="FFFF00"/>
                </a:solidFill>
                <a:cs typeface="B Nazanin" panose="00000400000000000000" pitchFamily="2" charset="-78"/>
              </a:rPr>
              <a:t>هم علاقه شديدى </a:t>
            </a:r>
            <a:r>
              <a:rPr lang="ar-SA" sz="44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به</a:t>
            </a:r>
            <a:r>
              <a:rPr lang="fa-IR" sz="4400" b="1" dirty="0">
                <a:solidFill>
                  <a:srgbClr val="FFFF00"/>
                </a:solidFill>
                <a:cs typeface="B Nazanin" panose="00000400000000000000" pitchFamily="2" charset="-78"/>
              </a:rPr>
              <a:t> </a:t>
            </a:r>
            <a:r>
              <a:rPr lang="fa-IR" sz="44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اسبشان،</a:t>
            </a:r>
            <a:r>
              <a:rPr lang="ar-SA" sz="44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 </a:t>
            </a:r>
            <a:r>
              <a:rPr lang="ar-SA" sz="4400" b="1" dirty="0">
                <a:solidFill>
                  <a:srgbClr val="FFFF00"/>
                </a:solidFill>
                <a:cs typeface="B Nazanin" panose="00000400000000000000" pitchFamily="2" charset="-78"/>
              </a:rPr>
              <a:t>گاو و </a:t>
            </a:r>
            <a:r>
              <a:rPr lang="ar-SA" sz="44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گوسفند</a:t>
            </a:r>
            <a:r>
              <a:rPr lang="fa-IR" sz="44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انشان و یا </a:t>
            </a:r>
            <a:r>
              <a:rPr lang="ar-SA" sz="44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كشت </a:t>
            </a:r>
            <a:r>
              <a:rPr lang="ar-SA" sz="4400" b="1" dirty="0">
                <a:solidFill>
                  <a:srgbClr val="FFFF00"/>
                </a:solidFill>
                <a:cs typeface="B Nazanin" panose="00000400000000000000" pitchFamily="2" charset="-78"/>
              </a:rPr>
              <a:t>و </a:t>
            </a:r>
            <a:r>
              <a:rPr lang="ar-SA" sz="44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زر</a:t>
            </a:r>
            <a:r>
              <a:rPr lang="fa-IR" sz="44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ا</a:t>
            </a:r>
            <a:r>
              <a:rPr lang="ar-SA" sz="44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ع</a:t>
            </a:r>
            <a:r>
              <a:rPr lang="fa-IR" sz="44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تشان</a:t>
            </a:r>
            <a:r>
              <a:rPr lang="ar-SA" sz="44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 دارند</a:t>
            </a:r>
            <a:r>
              <a:rPr lang="fa-IR" sz="44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 و به آنها وابسته اند.</a:t>
            </a:r>
          </a:p>
        </p:txBody>
      </p:sp>
    </p:spTree>
    <p:extLst>
      <p:ext uri="{BB962C8B-B14F-4D97-AF65-F5344CB8AC3E}">
        <p14:creationId xmlns:p14="http://schemas.microsoft.com/office/powerpoint/2010/main" val="145726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503</Words>
  <Application>Microsoft Office PowerPoint</Application>
  <PresentationFormat>On-screen Show (4:3)</PresentationFormat>
  <Paragraphs>74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زینت چیست؟</vt:lpstr>
      <vt:lpstr>برخی از آیات قرآن درباره زینت:</vt:lpstr>
      <vt:lpstr>PowerPoint Presentation</vt:lpstr>
      <vt:lpstr>PowerPoint Presentation</vt:lpstr>
      <vt:lpstr> زنـــان</vt:lpstr>
      <vt:lpstr>پسران</vt:lpstr>
      <vt:lpstr>اموال و دارایی </vt:lpstr>
      <vt:lpstr> دام هـا و کشتزارها</vt:lpstr>
      <vt:lpstr>PowerPoint Presentation</vt:lpstr>
      <vt:lpstr>ایمان </vt:lpstr>
      <vt:lpstr>و در حقيقت، آسمان دنيا را با چراغهايى زينت داديم (ملک، 5)</vt:lpstr>
      <vt:lpstr>در حقيقت، ما آنچه را كه بر زمين است، زيورى براى آن قرار داديم (کهف، 7)</vt:lpstr>
      <vt:lpstr>برای ما چه کسی دنیا را زینت می دهد؟</vt:lpstr>
      <vt:lpstr>PowerPoint Presentation</vt:lpstr>
      <vt:lpstr>PowerPoint Presentation</vt:lpstr>
      <vt:lpstr>آری ! زینت های دنیایی برای ما حرام نیست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rezaie</dc:creator>
  <cp:lastModifiedBy>Ahlolbait</cp:lastModifiedBy>
  <cp:revision>67</cp:revision>
  <dcterms:created xsi:type="dcterms:W3CDTF">2014-12-14T06:31:40Z</dcterms:created>
  <dcterms:modified xsi:type="dcterms:W3CDTF">2014-12-15T12:55:25Z</dcterms:modified>
</cp:coreProperties>
</file>